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4" r:id="rId3"/>
    <p:sldId id="267" r:id="rId4"/>
    <p:sldId id="266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D3FC1-C1AD-48E1-9B91-B79B50C2D9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13EE-1DCF-419B-8006-A2C1ADB229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3" descr="C:\Users\merzlyakova\Desktop\августовка_2016\Титульный слайд и обложка 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8580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D3FC1-C1AD-48E1-9B91-B79B50C2D9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13EE-1DCF-419B-8006-A2C1ADB229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491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D3FC1-C1AD-48E1-9B91-B79B50C2D9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13EE-1DCF-419B-8006-A2C1ADB229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967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/>
          <p:nvPr/>
        </p:nvSpPr>
        <p:spPr>
          <a:xfrm>
            <a:off x="-55075" y="-50800"/>
            <a:ext cx="3312625" cy="6952867"/>
          </a:xfrm>
          <a:custGeom>
            <a:avLst/>
            <a:gdLst/>
            <a:ahLst/>
            <a:cxnLst/>
            <a:rect l="l" t="t" r="r" b="b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32" name="Google Shape;32;p5"/>
          <p:cNvSpPr/>
          <p:nvPr/>
        </p:nvSpPr>
        <p:spPr>
          <a:xfrm flipH="1">
            <a:off x="-903537" y="-23415"/>
            <a:ext cx="1759200" cy="9988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sz="2400">
              <a:solidFill>
                <a:prstClr val="black"/>
              </a:solidFill>
            </a:endParaRPr>
          </a:p>
        </p:txBody>
      </p:sp>
      <p:sp>
        <p:nvSpPr>
          <p:cNvPr id="33" name="Google Shape;33;p5"/>
          <p:cNvSpPr/>
          <p:nvPr/>
        </p:nvSpPr>
        <p:spPr>
          <a:xfrm flipH="1">
            <a:off x="472134" y="-12700"/>
            <a:ext cx="518400" cy="998800"/>
          </a:xfrm>
          <a:prstGeom prst="parallelogram">
            <a:avLst>
              <a:gd name="adj" fmla="val 75009"/>
            </a:avLst>
          </a:prstGeom>
          <a:solidFill>
            <a:srgbClr val="FF87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sz="2400">
              <a:solidFill>
                <a:prstClr val="black"/>
              </a:solidFill>
            </a:endParaRPr>
          </a:p>
        </p:txBody>
      </p:sp>
      <p:sp>
        <p:nvSpPr>
          <p:cNvPr id="34" name="Google Shape;34;p5"/>
          <p:cNvSpPr/>
          <p:nvPr/>
        </p:nvSpPr>
        <p:spPr>
          <a:xfrm flipH="1">
            <a:off x="742953" y="363800"/>
            <a:ext cx="7505700" cy="9988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sz="2400">
              <a:solidFill>
                <a:prstClr val="black"/>
              </a:solidFill>
            </a:endParaRPr>
          </a:p>
        </p:txBody>
      </p:sp>
      <p:sp>
        <p:nvSpPr>
          <p:cNvPr id="35" name="Google Shape;35;p5"/>
          <p:cNvSpPr/>
          <p:nvPr/>
        </p:nvSpPr>
        <p:spPr>
          <a:xfrm flipH="1">
            <a:off x="7861618" y="363800"/>
            <a:ext cx="1759200" cy="9988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sz="2400">
              <a:solidFill>
                <a:prstClr val="black"/>
              </a:solidFill>
            </a:endParaRPr>
          </a:p>
        </p:txBody>
      </p:sp>
      <p:sp>
        <p:nvSpPr>
          <p:cNvPr id="36" name="Google Shape;36;p5"/>
          <p:cNvSpPr/>
          <p:nvPr/>
        </p:nvSpPr>
        <p:spPr>
          <a:xfrm flipH="1">
            <a:off x="990375" y="6567800"/>
            <a:ext cx="8369700" cy="3040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sz="2400">
              <a:solidFill>
                <a:prstClr val="black"/>
              </a:solidFill>
            </a:endParaRPr>
          </a:p>
        </p:txBody>
      </p:sp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1104900" y="368100"/>
            <a:ext cx="6724500" cy="998800"/>
          </a:xfrm>
          <a:prstGeom prst="rect">
            <a:avLst/>
          </a:prstGeom>
        </p:spPr>
        <p:txBody>
          <a:bodyPr spcFirstLastPara="1" wrap="square" lIns="68569" tIns="68569" rIns="68569" bIns="68569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1104900" y="1703500"/>
            <a:ext cx="7581900" cy="4864400"/>
          </a:xfrm>
          <a:prstGeom prst="rect">
            <a:avLst/>
          </a:prstGeom>
        </p:spPr>
        <p:txBody>
          <a:bodyPr spcFirstLastPara="1" wrap="square" lIns="68569" tIns="68569" rIns="68569" bIns="68569" anchor="t" anchorCtr="0"/>
          <a:lstStyle>
            <a:lvl1pPr marL="457189" lvl="0" indent="-419090">
              <a:spcBef>
                <a:spcPts val="600"/>
              </a:spcBef>
              <a:spcAft>
                <a:spcPts val="0"/>
              </a:spcAft>
              <a:buSzPts val="3000"/>
              <a:buChar char="▸"/>
              <a:defRPr/>
            </a:lvl1pPr>
            <a:lvl2pPr marL="914378" lvl="1" indent="-380990">
              <a:spcBef>
                <a:spcPts val="0"/>
              </a:spcBef>
              <a:spcAft>
                <a:spcPts val="0"/>
              </a:spcAft>
              <a:buSzPts val="2400"/>
              <a:buChar char="▹"/>
              <a:defRPr/>
            </a:lvl2pPr>
            <a:lvl3pPr marL="1371566" lvl="2" indent="-380990">
              <a:spcBef>
                <a:spcPts val="0"/>
              </a:spcBef>
              <a:spcAft>
                <a:spcPts val="0"/>
              </a:spcAft>
              <a:buSzPts val="2400"/>
              <a:buChar char="▹"/>
              <a:defRPr/>
            </a:lvl3pPr>
            <a:lvl4pPr marL="1828754" lvl="3" indent="-342892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4pPr>
            <a:lvl5pPr marL="2285943" lvl="4" indent="-342892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5pPr>
            <a:lvl6pPr marL="2743132" lvl="5" indent="-342892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6pPr>
            <a:lvl7pPr marL="3200320" lvl="6" indent="-342892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7pPr>
            <a:lvl8pPr marL="3657509" lvl="7" indent="-342892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8pPr>
            <a:lvl9pPr marL="4114697" lvl="8" indent="-342892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975600"/>
          </a:xfrm>
          <a:prstGeom prst="rect">
            <a:avLst/>
          </a:prstGeom>
        </p:spPr>
        <p:txBody>
          <a:bodyPr spcFirstLastPara="1" wrap="square" lIns="68569" tIns="68569" rIns="68569" bIns="68569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F5CF13EE-1DCF-419B-8006-A2C1ADB229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022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D3FC1-C1AD-48E1-9B91-B79B50C2D9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13EE-1DCF-419B-8006-A2C1ADB229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9" b="70957"/>
          <a:stretch/>
        </p:blipFill>
        <p:spPr bwMode="auto">
          <a:xfrm>
            <a:off x="3" y="692696"/>
            <a:ext cx="5834357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082" b="2448"/>
          <a:stretch/>
        </p:blipFill>
        <p:spPr bwMode="auto">
          <a:xfrm>
            <a:off x="3819441" y="5499365"/>
            <a:ext cx="5324559" cy="1358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826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D3FC1-C1AD-48E1-9B91-B79B50C2D9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13EE-1DCF-419B-8006-A2C1ADB229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529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D3FC1-C1AD-48E1-9B91-B79B50C2D9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13EE-1DCF-419B-8006-A2C1ADB229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916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D3FC1-C1AD-48E1-9B91-B79B50C2D9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13EE-1DCF-419B-8006-A2C1ADB229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893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D3FC1-C1AD-48E1-9B91-B79B50C2D9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13EE-1DCF-419B-8006-A2C1ADB229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96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D3FC1-C1AD-48E1-9B91-B79B50C2D9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13EE-1DCF-419B-8006-A2C1ADB229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463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D3FC1-C1AD-48E1-9B91-B79B50C2D9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13EE-1DCF-419B-8006-A2C1ADB229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69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D3FC1-C1AD-48E1-9B91-B79B50C2D9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F13EE-1DCF-419B-8006-A2C1ADB229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632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D3FC1-C1AD-48E1-9B91-B79B50C2D9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F13EE-1DCF-419B-8006-A2C1ADB229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13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4381" y="285293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>
                <a:solidFill>
                  <a:schemeClr val="bg2">
                    <a:lumMod val="50000"/>
                  </a:schemeClr>
                </a:solidFill>
              </a:rPr>
              <a:t>"Ресурсный центр как эффективная практика реализации АООП ОВЗ </a:t>
            </a:r>
            <a:r>
              <a:rPr lang="ru-RU" sz="27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700" b="1" dirty="0" smtClean="0">
                <a:solidFill>
                  <a:schemeClr val="bg2">
                    <a:lumMod val="50000"/>
                  </a:schemeClr>
                </a:solidFill>
              </a:rPr>
              <a:t>в </a:t>
            </a:r>
            <a:r>
              <a:rPr lang="ru-RU" sz="2700" b="1" dirty="0">
                <a:solidFill>
                  <a:schemeClr val="bg2">
                    <a:lumMod val="50000"/>
                  </a:schemeClr>
                </a:solidFill>
              </a:rPr>
              <a:t>сетевой форме"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563887" y="678487"/>
            <a:ext cx="1827689" cy="1814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одзаголовок 5"/>
          <p:cNvSpPr txBox="1">
            <a:spLocks/>
          </p:cNvSpPr>
          <p:nvPr/>
        </p:nvSpPr>
        <p:spPr>
          <a:xfrm>
            <a:off x="1121779" y="188640"/>
            <a:ext cx="7128792" cy="48005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600" dirty="0" smtClean="0">
                <a:solidFill>
                  <a:srgbClr val="C6E7FC">
                    <a:lumMod val="25000"/>
                  </a:srgbClr>
                </a:solidFill>
              </a:rPr>
              <a:t>МИНИСТЕРСТВО ОБРАЗОВАНИЯ И НАУКИ  ХАБАРОВСКОГО КРАЯ</a:t>
            </a:r>
            <a:endParaRPr lang="ru-RU" sz="1600" dirty="0">
              <a:solidFill>
                <a:srgbClr val="C6E7FC">
                  <a:lumMod val="25000"/>
                </a:srgb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75856" y="4653136"/>
            <a:ext cx="55446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 </a:t>
            </a:r>
            <a:r>
              <a:rPr lang="ru-RU" sz="2400" b="1" i="1" dirty="0">
                <a:solidFill>
                  <a:schemeClr val="accent4">
                    <a:lumMod val="75000"/>
                  </a:schemeClr>
                </a:solidFill>
              </a:rPr>
              <a:t>Максим Владимирович Лопатин, директор КГБОУ ШИ 12</a:t>
            </a:r>
            <a:endParaRPr lang="ru-RU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50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4523" y="160338"/>
            <a:ext cx="8229600" cy="754095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причины, затрудняющие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реализацию инклюзии</a:t>
            </a:r>
            <a:endParaRPr lang="ru-RU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AutoShape 4" descr="https://nazrangrad.ru/wp-content/uploads/2019/05/6822ff35845630724b671db73a0d75b1-1024x60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805826" y="3501008"/>
            <a:ext cx="4104455" cy="830997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1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.Поиск и включение 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</a:rPr>
              <a:t>дополнительных 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ресурсов внутри образовательной организации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592931" y="847165"/>
            <a:ext cx="8432105" cy="7078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Общеобразовательные организации </a:t>
            </a:r>
          </a:p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муниципального района: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4801" y="3173014"/>
            <a:ext cx="4318465" cy="815156"/>
          </a:xfrm>
          <a:prstGeom prst="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недостаточное оснащение современным оборудованием для профессионально-трудового обучения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182671" y="1523121"/>
            <a:ext cx="4318465" cy="1539739"/>
          </a:xfrm>
          <a:prstGeom prst="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«кадровый дефицит»: потребность </a:t>
            </a:r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 педагогических кадрах, способных осуществлять качественное обучение и коррекцию развития  детей с ОВЗ в условиях реализации инклюзивного образования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94342" y="4091234"/>
            <a:ext cx="4308923" cy="811346"/>
          </a:xfrm>
          <a:prstGeom prst="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Ограниченный выбор программ профессионально-трудового обучения без учета потребности рынка труда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723210" y="1523121"/>
            <a:ext cx="4187071" cy="1569660"/>
          </a:xfrm>
          <a:prstGeom prst="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Недостаточно  </a:t>
            </a:r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развитый уровень взаимопонимания между родителями детей с ОВЗ и представителями образовательных организаций в решении вопросов построения индивидуального образовательного маршрута;</a:t>
            </a:r>
            <a:endParaRPr lang="ru-RU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84801" y="5095278"/>
            <a:ext cx="4318465" cy="1358058"/>
          </a:xfrm>
          <a:prstGeom prst="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Не  </a:t>
            </a:r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отработанный механизм  преемственности в передаче информации, отражающей результаты коррекционно-развивающей работы с ребенком с ОВЗ при переходе из детского сада в школу</a:t>
            </a:r>
            <a:endParaRPr lang="ru-RU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808983" y="3140968"/>
            <a:ext cx="4101298" cy="338554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Возможные решения: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805825" y="4437112"/>
            <a:ext cx="4104455" cy="830997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2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. Совместное использование ресурсов других организаций муниципального района.</a:t>
            </a:r>
            <a:endParaRPr lang="ru-RU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723210" y="5592142"/>
            <a:ext cx="4203584" cy="107721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FF0000"/>
                </a:solidFill>
              </a:rPr>
              <a:t>Сетевое взаимодействие образовательных </a:t>
            </a:r>
            <a:r>
              <a:rPr lang="ru-RU" sz="1600" b="1" dirty="0" smtClean="0">
                <a:solidFill>
                  <a:srgbClr val="FF0000"/>
                </a:solidFill>
              </a:rPr>
              <a:t>учреждений муниципального района и краевых учреждений, реализующих АООП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6444208" y="5278268"/>
            <a:ext cx="720080" cy="3138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90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4549" y="260648"/>
            <a:ext cx="8229600" cy="754095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Краевой ресурсный центр: </a:t>
            </a:r>
            <a:b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направления деятельности</a:t>
            </a:r>
            <a:endParaRPr lang="ru-RU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AutoShape 4" descr="https://nazrangrad.ru/wp-content/uploads/2019/05/6822ff35845630724b671db73a0d75b1-1024x60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202383" y="2780928"/>
            <a:ext cx="4748426" cy="1077218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Психолого-педагогическое 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</a:rPr>
              <a:t>сопровождение детей с ОВЗ, УО, обучающихся в организациях-партнерах: </a:t>
            </a:r>
            <a:endParaRPr lang="ru-RU" sz="16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ru-RU" sz="1600" b="1" dirty="0" smtClean="0">
                <a:solidFill>
                  <a:srgbClr val="FF0000"/>
                </a:solidFill>
              </a:rPr>
              <a:t>диагностика,  </a:t>
            </a:r>
            <a:r>
              <a:rPr lang="ru-RU" sz="1600" b="1" dirty="0">
                <a:solidFill>
                  <a:srgbClr val="FF0000"/>
                </a:solidFill>
              </a:rPr>
              <a:t>участие в </a:t>
            </a:r>
            <a:r>
              <a:rPr lang="ru-RU" sz="1600" b="1" dirty="0" err="1">
                <a:solidFill>
                  <a:srgbClr val="FF0000"/>
                </a:solidFill>
              </a:rPr>
              <a:t>ПМПк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</a:rPr>
              <a:t>;</a:t>
            </a:r>
            <a:endParaRPr lang="ru-RU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3568" y="2696751"/>
            <a:ext cx="3944376" cy="1477328"/>
          </a:xfrm>
          <a:prstGeom prst="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организация психолого-педагогического сопровождения образовательных организаций – участников сетевого взаимодействия</a:t>
            </a:r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07504" y="1315719"/>
            <a:ext cx="3978218" cy="1200329"/>
          </a:xfrm>
          <a:prstGeom prst="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реализация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образовательных программ, проектов, конкурсов профессионального мастерства для обучающихся с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ОВЗ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30749" y="4365104"/>
            <a:ext cx="3930013" cy="1823758"/>
          </a:xfrm>
          <a:prstGeom prst="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консультативно-методическое сопровождение педагогов, обучающихся, родителей (законных представителей) образовательных организаций – сетевых партнеров</a:t>
            </a:r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211961" y="1038720"/>
            <a:ext cx="4763994" cy="1569660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  <a:ea typeface="+mj-ea"/>
                <a:cs typeface="+mj-cs"/>
              </a:rPr>
              <a:t>Педагогический аутсорсинг</a:t>
            </a:r>
            <a:r>
              <a:rPr lang="ru-RU" sz="1600" dirty="0" smtClean="0">
                <a:solidFill>
                  <a:srgbClr val="A5D028">
                    <a:lumMod val="75000"/>
                  </a:srgbClr>
                </a:solidFill>
                <a:ea typeface="+mj-ea"/>
                <a:cs typeface="+mj-cs"/>
              </a:rPr>
              <a:t>:</a:t>
            </a:r>
            <a:endParaRPr lang="ru-RU" sz="1600" dirty="0"/>
          </a:p>
          <a:p>
            <a:pPr algn="just"/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реализация 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</a:rPr>
              <a:t>адаптированных 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общеобразовательных 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</a:rPr>
              <a:t>программ, предметов, модулей для детей с ОВЗ, УО, обучающихся 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педагогами КРЦ в 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</a:rPr>
              <a:t>организациях-партнерах</a:t>
            </a:r>
            <a:r>
              <a:rPr lang="ru-RU" sz="1600" dirty="0">
                <a:solidFill>
                  <a:schemeClr val="accent4">
                    <a:lumMod val="75000"/>
                  </a:schemeClr>
                </a:solidFill>
              </a:rPr>
              <a:t>;</a:t>
            </a:r>
          </a:p>
        </p:txBody>
      </p:sp>
      <p:sp>
        <p:nvSpPr>
          <p:cNvPr id="4" name="Правая фигурная скобка 3"/>
          <p:cNvSpPr/>
          <p:nvPr/>
        </p:nvSpPr>
        <p:spPr>
          <a:xfrm rot="5400000">
            <a:off x="4509416" y="2583482"/>
            <a:ext cx="260029" cy="7479678"/>
          </a:xfrm>
          <a:prstGeom prst="rightBrace">
            <a:avLst>
              <a:gd name="adj1" fmla="val 201072"/>
              <a:gd name="adj2" fmla="val 46984"/>
            </a:avLst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419009" y="6453336"/>
            <a:ext cx="4806299" cy="338554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Сетевое взаимодействие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11961" y="4149080"/>
            <a:ext cx="4763994" cy="2062103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- Консультации в 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</a:rPr>
              <a:t>вопросах образования и воспитания  детей с 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ОВЗ </a:t>
            </a:r>
          </a:p>
          <a:p>
            <a:pPr algn="just"/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- Методическое  сопровождение 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</a:rPr>
              <a:t>по разработке 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АООП ОВЗ,УО </a:t>
            </a:r>
          </a:p>
          <a:p>
            <a:pPr algn="just"/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- Стажировки  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</a:rPr>
              <a:t>для педагогов образовательных организаций 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района</a:t>
            </a:r>
          </a:p>
          <a:p>
            <a:pPr algn="just"/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- 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</a:rPr>
              <a:t>Районные  родительские собрания по вопросам образования обучающихся с 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ОВЗ</a:t>
            </a:r>
            <a:endParaRPr lang="ru-RU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24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543399"/>
            <a:ext cx="852320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Благодарю за внимание!</a:t>
            </a:r>
          </a:p>
        </p:txBody>
      </p:sp>
      <p:sp>
        <p:nvSpPr>
          <p:cNvPr id="5" name="Подзаголовок 5"/>
          <p:cNvSpPr txBox="1">
            <a:spLocks/>
          </p:cNvSpPr>
          <p:nvPr/>
        </p:nvSpPr>
        <p:spPr>
          <a:xfrm>
            <a:off x="1187624" y="299916"/>
            <a:ext cx="6696744" cy="48005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МИНИСТЕРСТВО ОБРАЗОВАНИЯ И НАУКИ  ХАБАРОВСКОГО КРАЯ</a:t>
            </a:r>
            <a:endParaRPr lang="ru-RU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563888" y="1525241"/>
            <a:ext cx="1403977" cy="1294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109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1696</TotalTime>
  <Words>284</Words>
  <Application>Microsoft Office PowerPoint</Application>
  <PresentationFormat>Экран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Тема1</vt:lpstr>
      <vt:lpstr>"Ресурсный центр как эффективная практика реализации АООП ОВЗ  в сетевой форме"</vt:lpstr>
      <vt:lpstr> причины, затрудняющие реализацию инклюзии</vt:lpstr>
      <vt:lpstr> Краевой ресурсный центр:  направления деятельности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Краевые общеобразовательные учреждения как ресурсные центры инклюзивного образования: центр профессиональных компетенций "Агрошколы"</dc:title>
  <dc:creator>Зам.по НМР</dc:creator>
  <cp:lastModifiedBy>Зам.по НМР</cp:lastModifiedBy>
  <cp:revision>58</cp:revision>
  <dcterms:created xsi:type="dcterms:W3CDTF">2019-07-31T22:53:01Z</dcterms:created>
  <dcterms:modified xsi:type="dcterms:W3CDTF">2020-03-04T06:25:31Z</dcterms:modified>
</cp:coreProperties>
</file>